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078658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8018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23707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7252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706219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14251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43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71595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33653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UA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0076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U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35258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D59C3CB-EE52-4305-A5B8-16E0EA1D970D}" type="datetimeFigureOut">
              <a:rPr lang="ru-UA" smtClean="0"/>
              <a:t>20.02.2022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47FE762-EC8A-433A-89B9-F130829D1198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3452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uk.wikipedia.org/wiki/%D0%A1%D1%96%D0%BC%27%D1%8F" TargetMode="External"/><Relationship Id="rId3" Type="http://schemas.openxmlformats.org/officeDocument/2006/relationships/image" Target="../media/image26.jpeg"/><Relationship Id="rId7" Type="http://schemas.openxmlformats.org/officeDocument/2006/relationships/hyperlink" Target="https://uk.wikipedia.org/wiki/%D0%A7%D0%BE%D0%BB%D0%BE%D0%B2%D1%96%D0%BA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11" Type="http://schemas.openxmlformats.org/officeDocument/2006/relationships/hyperlink" Target="https://uk.wikipedia.org/wiki/%D0%9F%D0%B8%D1%81%D0%B5%D0%BC%D0%BD%D1%96%D1%81%D1%82%D1%8C" TargetMode="External"/><Relationship Id="rId5" Type="http://schemas.openxmlformats.org/officeDocument/2006/relationships/image" Target="../media/image28.png"/><Relationship Id="rId10" Type="http://schemas.openxmlformats.org/officeDocument/2006/relationships/hyperlink" Target="https://uk.wikipedia.org/wiki/%D0%94%D0%B5%D1%80%D0%B6%D0%B0%D0%B2%D0%B0" TargetMode="External"/><Relationship Id="rId4" Type="http://schemas.openxmlformats.org/officeDocument/2006/relationships/image" Target="../media/image27.png"/><Relationship Id="rId9" Type="http://schemas.openxmlformats.org/officeDocument/2006/relationships/hyperlink" Target="https://uk.wikipedia.org/wiki/%D0%A1%D1%83%D1%81%D0%BF%D1%96%D0%BB%D1%8C%D1%81%D1%82%D0%B2%D0%B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eg"/><Relationship Id="rId3" Type="http://schemas.openxmlformats.org/officeDocument/2006/relationships/image" Target="../media/image35.jpeg"/><Relationship Id="rId7" Type="http://schemas.openxmlformats.org/officeDocument/2006/relationships/image" Target="../media/image39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jpeg"/><Relationship Id="rId5" Type="http://schemas.openxmlformats.org/officeDocument/2006/relationships/image" Target="../media/image37.jpeg"/><Relationship Id="rId10" Type="http://schemas.openxmlformats.org/officeDocument/2006/relationships/image" Target="../media/image42.jpeg"/><Relationship Id="rId4" Type="http://schemas.openxmlformats.org/officeDocument/2006/relationships/image" Target="../media/image36.png"/><Relationship Id="rId9" Type="http://schemas.openxmlformats.org/officeDocument/2006/relationships/image" Target="../media/image4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57E31-D5C0-423C-98CC-5AA51EA53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1373"/>
            <a:ext cx="8991600" cy="1645920"/>
          </a:xfrm>
        </p:spPr>
        <p:txBody>
          <a:bodyPr/>
          <a:lstStyle/>
          <a:p>
            <a:r>
              <a:rPr lang="ru-UA" sz="18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Неолітична</a:t>
            </a:r>
            <a:r>
              <a:rPr lang="ru-UA" sz="18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UA" sz="18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революція</a:t>
            </a:r>
            <a:r>
              <a:rPr lang="ru-UA" sz="18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 </a:t>
            </a:r>
            <a:br>
              <a:rPr lang="en-US" sz="18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b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історичний</a:t>
            </a:r>
            <a:r>
              <a:rPr lang="ru-UA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період</a:t>
            </a:r>
            <a:r>
              <a:rPr lang="ru-UA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переходу </a:t>
            </a: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від</a:t>
            </a:r>
            <a:r>
              <a:rPr lang="ru-UA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привласнювального</a:t>
            </a:r>
            <a:r>
              <a:rPr lang="ru-UA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до </a:t>
            </a: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відтворювального</a:t>
            </a:r>
            <a:r>
              <a:rPr lang="ru-UA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типу </a:t>
            </a:r>
            <a:r>
              <a:rPr lang="ru-UA" sz="14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господарства</a:t>
            </a:r>
            <a:endParaRPr lang="ru-UA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Занятие первобытных людей, позволявшее добывать мясную пищу – охота и  рыболовство">
            <a:extLst>
              <a:ext uri="{FF2B5EF4-FFF2-40B4-BE49-F238E27FC236}">
                <a16:creationId xmlns:a16="http://schemas.microsoft.com/office/drawing/2014/main" id="{F2A07709-A4C0-4E69-AA59-C816D079C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26" y="3247053"/>
            <a:ext cx="4596145" cy="3274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Сельское хозяйство первобытных людей">
            <a:extLst>
              <a:ext uri="{FF2B5EF4-FFF2-40B4-BE49-F238E27FC236}">
                <a16:creationId xmlns:a16="http://schemas.microsoft.com/office/drawing/2014/main" id="{A741BE8D-ED70-4D83-967B-A73932F75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052" y="2118049"/>
            <a:ext cx="4925307" cy="2766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Стрелка: вправо 3">
            <a:extLst>
              <a:ext uri="{FF2B5EF4-FFF2-40B4-BE49-F238E27FC236}">
                <a16:creationId xmlns:a16="http://schemas.microsoft.com/office/drawing/2014/main" id="{A75C1648-B8C6-4891-A051-5FFDDD6820B1}"/>
              </a:ext>
            </a:extLst>
          </p:cNvPr>
          <p:cNvSpPr/>
          <p:nvPr/>
        </p:nvSpPr>
        <p:spPr>
          <a:xfrm>
            <a:off x="5134946" y="4274408"/>
            <a:ext cx="1922106" cy="850778"/>
          </a:xfrm>
          <a:prstGeom prst="rightArrow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906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AD48BD-BC84-4A4B-8CF7-F1DCDD06B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4185"/>
            <a:ext cx="7729728" cy="1188720"/>
          </a:xfrm>
        </p:spPr>
        <p:txBody>
          <a:bodyPr/>
          <a:lstStyle/>
          <a:p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Клімат</a:t>
            </a:r>
            <a: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  <a:t>, флора та фауна</a:t>
            </a:r>
            <a:endParaRPr lang="ru-UA" dirty="0"/>
          </a:p>
        </p:txBody>
      </p:sp>
      <p:pic>
        <p:nvPicPr>
          <p:cNvPr id="2052" name="Picture 4" descr="Полбяная пшеница или полба">
            <a:extLst>
              <a:ext uri="{FF2B5EF4-FFF2-40B4-BE49-F238E27FC236}">
                <a16:creationId xmlns:a16="http://schemas.microsoft.com/office/drawing/2014/main" id="{47E6D612-B332-42A1-83FA-B5AED3EE2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94" y="2813262"/>
            <a:ext cx="1864470" cy="190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Купить семена пшеницы: посевная пшеница (канадские сорта) - цена на семена  пшеницы | «Кернел глобал холдинг»">
            <a:extLst>
              <a:ext uri="{FF2B5EF4-FFF2-40B4-BE49-F238E27FC236}">
                <a16:creationId xmlns:a16="http://schemas.microsoft.com/office/drawing/2014/main" id="{B5E1E181-1223-4CCA-91EB-3F057D3CA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236" y="2813262"/>
            <a:ext cx="1864471" cy="190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Зерно ячменя 500г. Цена 55 руб. в магазине Диамарт">
            <a:extLst>
              <a:ext uri="{FF2B5EF4-FFF2-40B4-BE49-F238E27FC236}">
                <a16:creationId xmlns:a16="http://schemas.microsoft.com/office/drawing/2014/main" id="{6754D8B7-325A-4B6D-A54A-0DE97CA09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20" y="4831116"/>
            <a:ext cx="1892617" cy="189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Сочевиця червона">
            <a:extLst>
              <a:ext uri="{FF2B5EF4-FFF2-40B4-BE49-F238E27FC236}">
                <a16:creationId xmlns:a16="http://schemas.microsoft.com/office/drawing/2014/main" id="{3725CBD4-98CC-438F-BD9B-3F3CF4567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237" y="4831116"/>
            <a:ext cx="1864470" cy="189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Вівця — Вікіпедія">
            <a:extLst>
              <a:ext uri="{FF2B5EF4-FFF2-40B4-BE49-F238E27FC236}">
                <a16:creationId xmlns:a16="http://schemas.microsoft.com/office/drawing/2014/main" id="{119B9855-AC63-41AD-97C4-1594E3434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45" y="2771423"/>
            <a:ext cx="2501828" cy="390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Коза перестала давать молоко">
            <a:extLst>
              <a:ext uri="{FF2B5EF4-FFF2-40B4-BE49-F238E27FC236}">
                <a16:creationId xmlns:a16="http://schemas.microsoft.com/office/drawing/2014/main" id="{0EFF4CF9-1D3C-4A81-A9E4-232AA779BB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93" b="6647"/>
          <a:stretch/>
        </p:blipFill>
        <p:spPr bwMode="auto">
          <a:xfrm>
            <a:off x="8832028" y="2771423"/>
            <a:ext cx="2475013" cy="212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Велика рогата худоба. тільки експорт. опт великий в Одеса від  інтернет-магазина Servis myaso, OOO | Купити Велика рогата худоба. Тільки  Експорт. ОПТ великий Одеса (Україна) | Servis myaso, OOO : Allbiz">
            <a:extLst>
              <a:ext uri="{FF2B5EF4-FFF2-40B4-BE49-F238E27FC236}">
                <a16:creationId xmlns:a16="http://schemas.microsoft.com/office/drawing/2014/main" id="{37B014DE-FE1B-422F-AB2B-FFFC3843D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028" y="4927912"/>
            <a:ext cx="2501828" cy="174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26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32AE4A-71C5-4671-A435-B101FC6B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2888"/>
            <a:ext cx="7729728" cy="1188720"/>
          </a:xfrm>
        </p:spPr>
        <p:txBody>
          <a:bodyPr>
            <a:normAutofit/>
          </a:bodyPr>
          <a:lstStyle/>
          <a:p>
            <a:r>
              <a:rPr lang="ru-RU" sz="3200" dirty="0"/>
              <a:t>Ремесло</a:t>
            </a:r>
            <a:endParaRPr lang="ru-UA" sz="3200" dirty="0"/>
          </a:p>
        </p:txBody>
      </p:sp>
      <p:pic>
        <p:nvPicPr>
          <p:cNvPr id="3074" name="Picture 2" descr="Неоліт - Підручник з Всесвітньої історії. Історії України. 6 клас. Гісем -  Нова програма">
            <a:extLst>
              <a:ext uri="{FF2B5EF4-FFF2-40B4-BE49-F238E27FC236}">
                <a16:creationId xmlns:a16="http://schemas.microsoft.com/office/drawing/2014/main" id="{584D64BB-538A-4BB4-B61E-6EED0AFA8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66" y="1742585"/>
            <a:ext cx="2029501" cy="179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Кремній і обсидіан: чому з цих матеріалів не робляться ножі, якщо вони  виходять найгострішими">
            <a:extLst>
              <a:ext uri="{FF2B5EF4-FFF2-40B4-BE49-F238E27FC236}">
                <a16:creationId xmlns:a16="http://schemas.microsoft.com/office/drawing/2014/main" id="{31A83434-B046-4ED3-8FF5-AD546F7D3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66" y="3794908"/>
            <a:ext cx="2029501" cy="172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ПрофіКемп: Fun-Route опановує основи ткацтва - мистецтво предків">
            <a:extLst>
              <a:ext uri="{FF2B5EF4-FFF2-40B4-BE49-F238E27FC236}">
                <a16:creationId xmlns:a16="http://schemas.microsoft.com/office/drawing/2014/main" id="{FE531D0E-4DD4-418D-AC40-4FBD87B3B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852" y="1740117"/>
            <a:ext cx="2189197" cy="179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Обсидіан (51 фото): що це таке і як він виглядає? Магічні і лікувальні  властивості каменю чорного кольору, його значення для людини, сніговий і  райдужний обсидіан - cikave.pp.ua">
            <a:extLst>
              <a:ext uri="{FF2B5EF4-FFF2-40B4-BE49-F238E27FC236}">
                <a16:creationId xmlns:a16="http://schemas.microsoft.com/office/drawing/2014/main" id="{88052270-D2B7-4A5B-814C-91FF96A8BC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47"/>
          <a:stretch/>
        </p:blipFill>
        <p:spPr bwMode="auto">
          <a:xfrm>
            <a:off x="3189853" y="3794908"/>
            <a:ext cx="2189197" cy="172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Що таке шамотна глина?">
            <a:extLst>
              <a:ext uri="{FF2B5EF4-FFF2-40B4-BE49-F238E27FC236}">
                <a16:creationId xmlns:a16="http://schemas.microsoft.com/office/drawing/2014/main" id="{46B06659-CD81-4EBB-B6AE-88B8EA79A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211" y="1598108"/>
            <a:ext cx="2901720" cy="150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як полагодити глиняний посуд">
            <a:extLst>
              <a:ext uri="{FF2B5EF4-FFF2-40B4-BE49-F238E27FC236}">
                <a16:creationId xmlns:a16="http://schemas.microsoft.com/office/drawing/2014/main" id="{0C4DCF4D-A570-49DB-A838-72E6D1E9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951" y="3656628"/>
            <a:ext cx="2172183" cy="144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Керамика. Подотовка глины для керамических изделий — Керамика">
            <a:extLst>
              <a:ext uri="{FF2B5EF4-FFF2-40B4-BE49-F238E27FC236}">
                <a16:creationId xmlns:a16="http://schemas.microsoft.com/office/drawing/2014/main" id="{2FBF9C66-0719-4222-A7D9-13B1052D4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440" y="3656628"/>
            <a:ext cx="2174780" cy="144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Українська кераміка: молочена, поливана, чорнодимлена">
            <a:extLst>
              <a:ext uri="{FF2B5EF4-FFF2-40B4-BE49-F238E27FC236}">
                <a16:creationId xmlns:a16="http://schemas.microsoft.com/office/drawing/2014/main" id="{227931BC-BAAE-44C2-95A9-8AF0CCA26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951" y="5220345"/>
            <a:ext cx="2189197" cy="141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Керамика">
            <a:extLst>
              <a:ext uri="{FF2B5EF4-FFF2-40B4-BE49-F238E27FC236}">
                <a16:creationId xmlns:a16="http://schemas.microsoft.com/office/drawing/2014/main" id="{1D7A9CA7-D7EE-4C98-AFB6-DDAD07EA9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439" y="5220345"/>
            <a:ext cx="2189197" cy="141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Равно 5">
            <a:extLst>
              <a:ext uri="{FF2B5EF4-FFF2-40B4-BE49-F238E27FC236}">
                <a16:creationId xmlns:a16="http://schemas.microsoft.com/office/drawing/2014/main" id="{3A71AA22-041C-4BAA-962C-7E694E18C681}"/>
              </a:ext>
            </a:extLst>
          </p:cNvPr>
          <p:cNvSpPr/>
          <p:nvPr/>
        </p:nvSpPr>
        <p:spPr>
          <a:xfrm>
            <a:off x="2491127" y="2395662"/>
            <a:ext cx="661256" cy="485191"/>
          </a:xfrm>
          <a:prstGeom prst="mathEqual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tx1"/>
              </a:solidFill>
            </a:endParaRPr>
          </a:p>
        </p:txBody>
      </p:sp>
      <p:sp>
        <p:nvSpPr>
          <p:cNvPr id="16" name="Равно 15">
            <a:extLst>
              <a:ext uri="{FF2B5EF4-FFF2-40B4-BE49-F238E27FC236}">
                <a16:creationId xmlns:a16="http://schemas.microsoft.com/office/drawing/2014/main" id="{DEF276F0-8E0D-443C-BDDD-BB547FB4D177}"/>
              </a:ext>
            </a:extLst>
          </p:cNvPr>
          <p:cNvSpPr/>
          <p:nvPr/>
        </p:nvSpPr>
        <p:spPr>
          <a:xfrm>
            <a:off x="2453661" y="4380236"/>
            <a:ext cx="661256" cy="485191"/>
          </a:xfrm>
          <a:prstGeom prst="mathEqual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tx1"/>
              </a:solidFill>
            </a:endParaRPr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033A646B-6BED-4C4F-84F0-CB6CAF852BB4}"/>
              </a:ext>
            </a:extLst>
          </p:cNvPr>
          <p:cNvSpPr/>
          <p:nvPr/>
        </p:nvSpPr>
        <p:spPr>
          <a:xfrm rot="3264488">
            <a:off x="9536585" y="3206464"/>
            <a:ext cx="914400" cy="332558"/>
          </a:xfrm>
          <a:prstGeom prst="rightArrow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8" name="Стрелка: вправо 17">
            <a:extLst>
              <a:ext uri="{FF2B5EF4-FFF2-40B4-BE49-F238E27FC236}">
                <a16:creationId xmlns:a16="http://schemas.microsoft.com/office/drawing/2014/main" id="{B83A5CCC-7F81-4AF5-AA03-FDE4FFA22E27}"/>
              </a:ext>
            </a:extLst>
          </p:cNvPr>
          <p:cNvSpPr/>
          <p:nvPr/>
        </p:nvSpPr>
        <p:spPr>
          <a:xfrm rot="7444636">
            <a:off x="7711771" y="3209759"/>
            <a:ext cx="914400" cy="332558"/>
          </a:xfrm>
          <a:prstGeom prst="rightArrow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6422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0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0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30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30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C99F25-F1B7-4E5E-AA7F-B045386B8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7079" y="270195"/>
            <a:ext cx="7729728" cy="1188720"/>
          </a:xfrm>
        </p:spPr>
        <p:txBody>
          <a:bodyPr/>
          <a:lstStyle/>
          <a:p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Вплив</a:t>
            </a:r>
            <a: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  <a:t> на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людство</a:t>
            </a:r>
            <a:b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</a:br>
            <a:endParaRPr lang="ru-UA" dirty="0"/>
          </a:p>
        </p:txBody>
      </p:sp>
      <p:pic>
        <p:nvPicPr>
          <p:cNvPr id="4100" name="Picture 4" descr="Вплив людини на природу та його наслідки - Твір-роздум, реферат">
            <a:extLst>
              <a:ext uri="{FF2B5EF4-FFF2-40B4-BE49-F238E27FC236}">
                <a16:creationId xmlns:a16="http://schemas.microsoft.com/office/drawing/2014/main" id="{31CA63B2-8E82-48E9-9C84-BD0762D0F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209" y="4383498"/>
            <a:ext cx="3034198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День Землі 2020: як впливає людство на наш світ - 1NEWS.COM.UA">
            <a:extLst>
              <a:ext uri="{FF2B5EF4-FFF2-40B4-BE49-F238E27FC236}">
                <a16:creationId xmlns:a16="http://schemas.microsoft.com/office/drawing/2014/main" id="{9851AE12-27BC-4884-B856-00677AE00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930" y="2358121"/>
            <a:ext cx="3214534" cy="2141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Інформація для населення - ДУ«Вінницький обласний лабораторний центр МОЗ  України»">
            <a:extLst>
              <a:ext uri="{FF2B5EF4-FFF2-40B4-BE49-F238E27FC236}">
                <a16:creationId xmlns:a16="http://schemas.microsoft.com/office/drawing/2014/main" id="{B6FAD7F2-E19A-4D81-834A-BE9C05B54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754" y="4425295"/>
            <a:ext cx="3344343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Як стрес впливає на організм людини — негативні наслідки">
            <a:extLst>
              <a:ext uri="{FF2B5EF4-FFF2-40B4-BE49-F238E27FC236}">
                <a16:creationId xmlns:a16="http://schemas.microsoft.com/office/drawing/2014/main" id="{CE077A5D-92D4-4782-8662-E6A78F664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07" y="2664662"/>
            <a:ext cx="3267788" cy="220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Які продукти корисні для нашого мозку, а які йому шкодять? Пояснює наука |  Українська правда _Життя">
            <a:extLst>
              <a:ext uri="{FF2B5EF4-FFF2-40B4-BE49-F238E27FC236}">
                <a16:creationId xmlns:a16="http://schemas.microsoft.com/office/drawing/2014/main" id="{5085F3F8-CDBC-4C52-92CA-2375C6543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792" y="1733142"/>
            <a:ext cx="2476865" cy="1915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Вопросительный знак, знак вопроса PNG клипарт изображения (картинки) с  альфа каналом и прозрачным фоном. Скачать бесплатно.">
            <a:extLst>
              <a:ext uri="{FF2B5EF4-FFF2-40B4-BE49-F238E27FC236}">
                <a16:creationId xmlns:a16="http://schemas.microsoft.com/office/drawing/2014/main" id="{AA7D4561-6B6A-464C-B7F3-B1AFBCDBA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559" y="1829428"/>
            <a:ext cx="5028572" cy="502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25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8050F7-2CB3-4F0B-992A-B53F2413E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8652"/>
            <a:ext cx="7729728" cy="1188720"/>
          </a:xfrm>
        </p:spPr>
        <p:txBody>
          <a:bodyPr/>
          <a:lstStyle/>
          <a:p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Населення</a:t>
            </a:r>
            <a:endParaRPr lang="ru-UA" dirty="0"/>
          </a:p>
        </p:txBody>
      </p:sp>
      <p:pic>
        <p:nvPicPr>
          <p:cNvPr id="5122" name="Picture 2" descr="Чисельність населення Кіровоградщини зменшилася на понад три тисячі —  Інформаційний портал Кіровоградщини - Гречка - Новини Кропивницький">
            <a:extLst>
              <a:ext uri="{FF2B5EF4-FFF2-40B4-BE49-F238E27FC236}">
                <a16:creationId xmlns:a16="http://schemas.microsoft.com/office/drawing/2014/main" id="{DE7D8BA1-FAAF-4A97-9A21-2FAB39E12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616" y="4954698"/>
            <a:ext cx="2711952" cy="162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Населення України скоротиться до 35 млн до 2050 року – прогноз ООН | Mind.ua">
            <a:extLst>
              <a:ext uri="{FF2B5EF4-FFF2-40B4-BE49-F238E27FC236}">
                <a16:creationId xmlns:a16="http://schemas.microsoft.com/office/drawing/2014/main" id="{DC4773C7-C730-4055-8467-C753BD4FD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004" y="4823344"/>
            <a:ext cx="2878749" cy="176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Индейцы - 55 фото">
            <a:extLst>
              <a:ext uri="{FF2B5EF4-FFF2-40B4-BE49-F238E27FC236}">
                <a16:creationId xmlns:a16="http://schemas.microsoft.com/office/drawing/2014/main" id="{CA9D30C7-656A-491A-96EA-435432794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88" y="2965827"/>
            <a:ext cx="2379289" cy="3587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Пиктография">
            <a:extLst>
              <a:ext uri="{FF2B5EF4-FFF2-40B4-BE49-F238E27FC236}">
                <a16:creationId xmlns:a16="http://schemas.microsoft.com/office/drawing/2014/main" id="{65FC3282-B985-426A-AB4C-906A18B63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753" y="2990626"/>
            <a:ext cx="3363459" cy="153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Картографія — Вікіпедія">
            <a:extLst>
              <a:ext uri="{FF2B5EF4-FFF2-40B4-BE49-F238E27FC236}">
                <a16:creationId xmlns:a16="http://schemas.microsoft.com/office/drawing/2014/main" id="{975331CD-3CF3-46CD-8101-FB8D4A8AB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015" y="2965827"/>
            <a:ext cx="2148644" cy="145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4688B1-E45D-45D0-B7AB-2657159C62DB}"/>
              </a:ext>
            </a:extLst>
          </p:cNvPr>
          <p:cNvSpPr txBox="1"/>
          <p:nvPr/>
        </p:nvSpPr>
        <p:spPr>
          <a:xfrm>
            <a:off x="286916" y="2116122"/>
            <a:ext cx="84659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i="0" dirty="0" err="1">
                <a:effectLst/>
                <a:latin typeface="Arial" panose="020B0604020202020204" pitchFamily="34" charset="0"/>
              </a:rPr>
              <a:t>Патріарха́т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 — </a:t>
            </a:r>
            <a:r>
              <a:rPr lang="ru-RU" sz="2000" b="0" i="0" dirty="0" err="1">
                <a:effectLst/>
                <a:latin typeface="Arial" panose="020B0604020202020204" pitchFamily="34" charset="0"/>
              </a:rPr>
              <a:t>домінування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 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7" tooltip="Чоловік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чоловіка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в 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8" tooltip="Сім'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сім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9" tooltip="Суспільство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’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8" tooltip="Сім'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ї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9" tooltip="Суспільство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суспільстві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, </a:t>
            </a:r>
            <a:r>
              <a:rPr lang="ru-RU" sz="2000" b="0" i="0" strike="noStrike" dirty="0" err="1">
                <a:effectLst/>
                <a:latin typeface="Arial" panose="020B0604020202020204" pitchFamily="34" charset="0"/>
                <a:hlinkClick r:id="rId10" tooltip="Держав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державі</a:t>
            </a:r>
            <a:endParaRPr lang="ru-UA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1C8F2B-8EB2-4EBF-89C7-5FF54CED9EF5}"/>
              </a:ext>
            </a:extLst>
          </p:cNvPr>
          <p:cNvSpPr txBox="1"/>
          <p:nvPr/>
        </p:nvSpPr>
        <p:spPr>
          <a:xfrm>
            <a:off x="6846337" y="2067843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Піктографія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— одна з </a:t>
            </a:r>
            <a:r>
              <a:rPr lang="ru-RU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найбільш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ранніх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форм </a:t>
            </a:r>
            <a:r>
              <a:rPr lang="ru-RU" b="0" i="0" u="none" strike="noStrike" dirty="0" err="1">
                <a:effectLst/>
                <a:latin typeface="Arial" panose="020B0604020202020204" pitchFamily="34" charset="0"/>
                <a:hlinkClick r:id="rId11" tooltip="Писемність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писемності</a:t>
            </a:r>
            <a:r>
              <a:rPr lang="ru-RU" b="0" i="0" dirty="0">
                <a:effectLst/>
                <a:latin typeface="Arial" panose="020B0604020202020204" pitchFamily="34" charset="0"/>
              </a:rPr>
              <a:t> 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через </a:t>
            </a:r>
            <a:r>
              <a:rPr lang="ru-RU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зображення</a:t>
            </a:r>
            <a:r>
              <a:rPr lang="ru-RU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предметів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1171721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лако 10">
            <a:extLst>
              <a:ext uri="{FF2B5EF4-FFF2-40B4-BE49-F238E27FC236}">
                <a16:creationId xmlns:a16="http://schemas.microsoft.com/office/drawing/2014/main" id="{E84F890F-E4AF-48FE-9A9E-2D9073F3583B}"/>
              </a:ext>
            </a:extLst>
          </p:cNvPr>
          <p:cNvSpPr/>
          <p:nvPr/>
        </p:nvSpPr>
        <p:spPr>
          <a:xfrm>
            <a:off x="5087925" y="961210"/>
            <a:ext cx="3971486" cy="5311078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" name="Облако 9">
            <a:extLst>
              <a:ext uri="{FF2B5EF4-FFF2-40B4-BE49-F238E27FC236}">
                <a16:creationId xmlns:a16="http://schemas.microsoft.com/office/drawing/2014/main" id="{883D3A49-DB9B-484E-A61F-16AC5905C907}"/>
              </a:ext>
            </a:extLst>
          </p:cNvPr>
          <p:cNvSpPr/>
          <p:nvPr/>
        </p:nvSpPr>
        <p:spPr>
          <a:xfrm>
            <a:off x="-309892" y="1310018"/>
            <a:ext cx="3113497" cy="5311078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06E3F-38F2-46D2-9BB9-72259CBE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6904"/>
            <a:ext cx="7729728" cy="1188720"/>
          </a:xfrm>
        </p:spPr>
        <p:txBody>
          <a:bodyPr/>
          <a:lstStyle/>
          <a:p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Мистецтво</a:t>
            </a:r>
            <a:endParaRPr lang="ru-UA" dirty="0"/>
          </a:p>
        </p:txBody>
      </p:sp>
      <p:pic>
        <p:nvPicPr>
          <p:cNvPr id="6146" name="Picture 2" descr="Неолітичне мистецтво - Археологія - Навчальні матеріали для студентів">
            <a:extLst>
              <a:ext uri="{FF2B5EF4-FFF2-40B4-BE49-F238E27FC236}">
                <a16:creationId xmlns:a16="http://schemas.microsoft.com/office/drawing/2014/main" id="{B7D18261-1D6B-43C8-ABC9-8C6C7AE5D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1"/>
          <a:stretch/>
        </p:blipFill>
        <p:spPr bwMode="auto">
          <a:xfrm>
            <a:off x="262578" y="1978090"/>
            <a:ext cx="1968558" cy="185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1D5B3C-A2C9-4B2C-A004-5A68D0D7E0A3}"/>
              </a:ext>
            </a:extLst>
          </p:cNvPr>
          <p:cNvSpPr txBox="1"/>
          <p:nvPr/>
        </p:nvSpPr>
        <p:spPr>
          <a:xfrm>
            <a:off x="252129" y="3826696"/>
            <a:ext cx="2071194" cy="2151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графіці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живопису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пластиці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цього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часу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відбите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прагнення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до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навмисної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спрощеності</a:t>
            </a:r>
            <a:r>
              <a:rPr lang="uk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UA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43F9B4-53C2-4835-BF15-CB7D56DD51C6}"/>
              </a:ext>
            </a:extLst>
          </p:cNvPr>
          <p:cNvSpPr txBox="1"/>
          <p:nvPr/>
        </p:nvSpPr>
        <p:spPr>
          <a:xfrm>
            <a:off x="2792400" y="1655639"/>
            <a:ext cx="22955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загальній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же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масі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висічених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скелях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знаків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переважають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кола,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спіралі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хрести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півмісяці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свастики й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інші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солярні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й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місячні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символи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UA" dirty="0"/>
          </a:p>
        </p:txBody>
      </p:sp>
      <p:pic>
        <p:nvPicPr>
          <p:cNvPr id="6148" name="Picture 4" descr="Петрогліф – знак і символ» від Анатолія Фурлета… – versiits1">
            <a:extLst>
              <a:ext uri="{FF2B5EF4-FFF2-40B4-BE49-F238E27FC236}">
                <a16:creationId xmlns:a16="http://schemas.microsoft.com/office/drawing/2014/main" id="{649CE937-2562-48CF-A895-4EC7CCF0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9954" y="4048199"/>
            <a:ext cx="2622719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Південний розпис степової України (Ананьївський та Любашівський райони) -  Багатонаціональна Одещина">
            <a:extLst>
              <a:ext uri="{FF2B5EF4-FFF2-40B4-BE49-F238E27FC236}">
                <a16:creationId xmlns:a16="http://schemas.microsoft.com/office/drawing/2014/main" id="{BAD6D019-E280-44AC-BBEF-5283B881B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454" y="1688272"/>
            <a:ext cx="2657475" cy="214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C4063E-6888-460C-A075-DB5A4B56E249}"/>
              </a:ext>
            </a:extLst>
          </p:cNvPr>
          <p:cNvSpPr txBox="1"/>
          <p:nvPr/>
        </p:nvSpPr>
        <p:spPr>
          <a:xfrm>
            <a:off x="5746137" y="3963963"/>
            <a:ext cx="275164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>
                <a:solidFill>
                  <a:srgbClr val="202122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О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здоблення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всіх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предметів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побуту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особливо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одягу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різьбленням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вишивкою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аплікацією</a:t>
            </a:r>
            <a:r>
              <a:rPr lang="uk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lang="ru-UA" dirty="0"/>
          </a:p>
        </p:txBody>
      </p:sp>
      <p:pic>
        <p:nvPicPr>
          <p:cNvPr id="6152" name="Picture 8" descr="Менгиры — Кромлехи и другие мегалитические сооружения">
            <a:extLst>
              <a:ext uri="{FF2B5EF4-FFF2-40B4-BE49-F238E27FC236}">
                <a16:creationId xmlns:a16="http://schemas.microsoft.com/office/drawing/2014/main" id="{EB86A795-B38D-4950-A996-9D4F8F75E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572" y="4198772"/>
            <a:ext cx="3399183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A58C679-6C42-4B57-AC07-78D4FDE26971}"/>
              </a:ext>
            </a:extLst>
          </p:cNvPr>
          <p:cNvSpPr txBox="1"/>
          <p:nvPr/>
        </p:nvSpPr>
        <p:spPr>
          <a:xfrm>
            <a:off x="9059411" y="2868395"/>
            <a:ext cx="3132589" cy="1262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uk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еликий, грубо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оброблений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камінь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вертикально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встановлений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поверхні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UA" sz="1800" dirty="0" err="1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землі</a:t>
            </a:r>
            <a:r>
              <a:rPr lang="ru-UA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UA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92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AF50870-10AD-412D-8B14-1722F183E646}"/>
              </a:ext>
            </a:extLst>
          </p:cNvPr>
          <p:cNvSpPr/>
          <p:nvPr/>
        </p:nvSpPr>
        <p:spPr>
          <a:xfrm>
            <a:off x="5634819" y="2175795"/>
            <a:ext cx="2338992" cy="10788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CA4B2C-9F96-4161-A0A7-CF178836B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499" y="218243"/>
            <a:ext cx="7729728" cy="1188720"/>
          </a:xfrm>
        </p:spPr>
        <p:txBody>
          <a:bodyPr/>
          <a:lstStyle/>
          <a:p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Знаряддя</a:t>
            </a:r>
            <a:r>
              <a:rPr lang="ru-RU" b="0" i="0" dirty="0">
                <a:solidFill>
                  <a:srgbClr val="000000"/>
                </a:solidFill>
                <a:effectLst/>
                <a:latin typeface="Linux Libertine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Linux Libertine"/>
              </a:rPr>
              <a:t>праці</a:t>
            </a:r>
            <a:endParaRPr lang="ru-UA" dirty="0"/>
          </a:p>
        </p:txBody>
      </p:sp>
      <p:pic>
        <p:nvPicPr>
          <p:cNvPr id="7170" name="Picture 2" descr="Когда появилось первое колесо?">
            <a:extLst>
              <a:ext uri="{FF2B5EF4-FFF2-40B4-BE49-F238E27FC236}">
                <a16:creationId xmlns:a16="http://schemas.microsoft.com/office/drawing/2014/main" id="{6B9683E1-C309-463E-9EFA-93CC5AE62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67" y="1563904"/>
            <a:ext cx="1585697" cy="151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Неолит – эпоха изменения хозяйства, особенности общества">
            <a:extLst>
              <a:ext uri="{FF2B5EF4-FFF2-40B4-BE49-F238E27FC236}">
                <a16:creationId xmlns:a16="http://schemas.microsoft.com/office/drawing/2014/main" id="{E7009984-AD94-4D84-84ED-DDD639948C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4" t="20059" r="6642" b="16267"/>
          <a:stretch/>
        </p:blipFill>
        <p:spPr bwMode="auto">
          <a:xfrm>
            <a:off x="2436409" y="1647878"/>
            <a:ext cx="2441628" cy="134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неолит плуг команда английский">
            <a:extLst>
              <a:ext uri="{FF2B5EF4-FFF2-40B4-BE49-F238E27FC236}">
                <a16:creationId xmlns:a16="http://schemas.microsoft.com/office/drawing/2014/main" id="{68D7B332-3624-4F57-BB08-AD53A7F0D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11" y="3320017"/>
            <a:ext cx="3547771" cy="164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Українській державності 1180 років">
            <a:extLst>
              <a:ext uri="{FF2B5EF4-FFF2-40B4-BE49-F238E27FC236}">
                <a16:creationId xmlns:a16="http://schemas.microsoft.com/office/drawing/2014/main" id="{87BE66C6-CAEA-408E-939E-B4D59756F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67" y="4963885"/>
            <a:ext cx="1190992" cy="175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Дарій I Великий — Вікіпедія">
            <a:extLst>
              <a:ext uri="{FF2B5EF4-FFF2-40B4-BE49-F238E27FC236}">
                <a16:creationId xmlns:a16="http://schemas.microsoft.com/office/drawing/2014/main" id="{EA44BA28-616A-4B5E-B122-31EB332E2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137" y="3320017"/>
            <a:ext cx="1441900" cy="286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Неоліт — Вікіпедія">
            <a:extLst>
              <a:ext uri="{FF2B5EF4-FFF2-40B4-BE49-F238E27FC236}">
                <a16:creationId xmlns:a16="http://schemas.microsoft.com/office/drawing/2014/main" id="{ED9757A3-A108-48AA-9960-BD6157E1B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322" y="5092833"/>
            <a:ext cx="1698174" cy="1434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2" name="Picture 14" descr="Бронзова доба — Вікіпедія">
            <a:extLst>
              <a:ext uri="{FF2B5EF4-FFF2-40B4-BE49-F238E27FC236}">
                <a16:creationId xmlns:a16="http://schemas.microsoft.com/office/drawing/2014/main" id="{CDAFDCC1-629A-47A0-9CEA-8C6501360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603" y="3332369"/>
            <a:ext cx="2074506" cy="293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 descr="Залізна доба — Вікіпедія">
            <a:extLst>
              <a:ext uri="{FF2B5EF4-FFF2-40B4-BE49-F238E27FC236}">
                <a16:creationId xmlns:a16="http://schemas.microsoft.com/office/drawing/2014/main" id="{A2B83387-FB1D-4FD8-9BF9-72E7D397E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890" y="3457672"/>
            <a:ext cx="3547772" cy="258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66AB5A-9A0A-4154-8E70-2B278B6F9791}"/>
              </a:ext>
            </a:extLst>
          </p:cNvPr>
          <p:cNvSpPr txBox="1"/>
          <p:nvPr/>
        </p:nvSpPr>
        <p:spPr>
          <a:xfrm>
            <a:off x="5743713" y="2253543"/>
            <a:ext cx="23988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effectLst/>
                <a:latin typeface="Arial" panose="020B0604020202020204" pitchFamily="34" charset="0"/>
              </a:rPr>
              <a:t>Бронза</a:t>
            </a:r>
            <a:r>
              <a:rPr lang="ru-RU" b="0" i="0" dirty="0">
                <a:effectLst/>
                <a:latin typeface="Arial" panose="020B0604020202020204" pitchFamily="34" charset="0"/>
              </a:rPr>
              <a:t> — </a:t>
            </a:r>
          </a:p>
          <a:p>
            <a:r>
              <a:rPr lang="ru-RU" b="0" i="0" strike="noStrike" dirty="0">
                <a:effectLst/>
                <a:latin typeface="Arial" panose="020B0604020202020204" pitchFamily="34" charset="0"/>
              </a:rPr>
              <a:t>сплав </a:t>
            </a:r>
            <a:r>
              <a:rPr lang="ru-RU" b="0" i="0" strike="noStrike" dirty="0" err="1">
                <a:effectLst/>
                <a:latin typeface="Arial" panose="020B0604020202020204" pitchFamily="34" charset="0"/>
              </a:rPr>
              <a:t>міді</a:t>
            </a:r>
            <a:r>
              <a:rPr lang="ru-RU" b="0" i="0" strike="noStrike" dirty="0">
                <a:effectLst/>
                <a:latin typeface="Arial" panose="020B0604020202020204" pitchFamily="34" charset="0"/>
              </a:rPr>
              <a:t> з </a:t>
            </a:r>
            <a:r>
              <a:rPr lang="ru-RU" b="0" i="0" strike="noStrike" dirty="0" err="1">
                <a:effectLst/>
                <a:latin typeface="Arial" panose="020B0604020202020204" pitchFamily="34" charset="0"/>
              </a:rPr>
              <a:t>іншими</a:t>
            </a:r>
            <a:r>
              <a:rPr lang="ru-RU" b="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ru-RU" b="0" i="0" strike="noStrike" dirty="0" err="1">
                <a:effectLst/>
                <a:latin typeface="Arial" panose="020B0604020202020204" pitchFamily="34" charset="0"/>
              </a:rPr>
              <a:t>речовинами</a:t>
            </a:r>
            <a:r>
              <a:rPr lang="ru-RU" b="0" i="0" strike="noStrike" dirty="0">
                <a:effectLst/>
                <a:latin typeface="Arial" panose="020B0604020202020204" pitchFamily="34" charset="0"/>
              </a:rPr>
              <a:t>.</a:t>
            </a:r>
            <a:endParaRPr lang="ru-UA" dirty="0"/>
          </a:p>
        </p:txBody>
      </p:sp>
      <p:pic>
        <p:nvPicPr>
          <p:cNvPr id="7186" name="Picture 18">
            <a:extLst>
              <a:ext uri="{FF2B5EF4-FFF2-40B4-BE49-F238E27FC236}">
                <a16:creationId xmlns:a16="http://schemas.microsoft.com/office/drawing/2014/main" id="{818CFF01-8D04-47B4-85CC-4BDAA2331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932" y="2160627"/>
            <a:ext cx="19050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E2F592D6-2A20-4C70-91CE-E86E8EDED141}"/>
              </a:ext>
            </a:extLst>
          </p:cNvPr>
          <p:cNvSpPr/>
          <p:nvPr/>
        </p:nvSpPr>
        <p:spPr>
          <a:xfrm>
            <a:off x="8573158" y="2175795"/>
            <a:ext cx="1387506" cy="580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b="1" dirty="0">
                <a:solidFill>
                  <a:schemeClr val="tx1"/>
                </a:solidFill>
              </a:rPr>
              <a:t>Залізо</a:t>
            </a:r>
            <a:endParaRPr lang="ru-UA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09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71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71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71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71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Посылка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99</TotalTime>
  <Words>124</Words>
  <Application>Microsoft Office PowerPoint</Application>
  <PresentationFormat>Широкоэкранный</PresentationFormat>
  <Paragraphs>17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Corbel</vt:lpstr>
      <vt:lpstr>Gill Sans MT</vt:lpstr>
      <vt:lpstr>Linux Libertine</vt:lpstr>
      <vt:lpstr>Посылка</vt:lpstr>
      <vt:lpstr>Неолітична революція    історичний період переходу від привласнювального до відтворювального типу господарства</vt:lpstr>
      <vt:lpstr>Клімат, флора та фауна</vt:lpstr>
      <vt:lpstr>Ремесло</vt:lpstr>
      <vt:lpstr>Вплив на людство </vt:lpstr>
      <vt:lpstr>Населення</vt:lpstr>
      <vt:lpstr>Мистецтво</vt:lpstr>
      <vt:lpstr>Знаряддя праці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Неолітична революція    історичний період переходу від привласнювального до відтворювального типу господарства</dc:title>
  <dc:creator>Саша Головня</dc:creator>
  <cp:lastModifiedBy>Саша Головня</cp:lastModifiedBy>
  <cp:revision>3</cp:revision>
  <dcterms:created xsi:type="dcterms:W3CDTF">2022-02-19T18:27:48Z</dcterms:created>
  <dcterms:modified xsi:type="dcterms:W3CDTF">2022-02-20T18:27:01Z</dcterms:modified>
</cp:coreProperties>
</file>

<file path=docProps/thumbnail.jpeg>
</file>